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 id="513" r:id="rId162"/>
    <p:sldId id="512" r:id="rId163"/>
    <p:sldId id="514" r:id="rId164"/>
    <p:sldId id="516" r:id="rId165"/>
    <p:sldId id="515" r:id="rId166"/>
    <p:sldId id="517" r:id="rId167"/>
    <p:sldId id="518" r:id="rId168"/>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72377" autoAdjust="0"/>
  </p:normalViewPr>
  <p:slideViewPr>
    <p:cSldViewPr snapToGrid="0">
      <p:cViewPr varScale="1">
        <p:scale>
          <a:sx n="82" d="100"/>
          <a:sy n="82" d="100"/>
        </p:scale>
        <p:origin x="1656"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2020/7/15</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161</a:t>
            </a:fld>
            <a:endParaRPr lang="zh-CN" altLang="en-US"/>
          </a:p>
        </p:txBody>
      </p:sp>
    </p:spTree>
    <p:extLst>
      <p:ext uri="{BB962C8B-B14F-4D97-AF65-F5344CB8AC3E}">
        <p14:creationId xmlns:p14="http://schemas.microsoft.com/office/powerpoint/2010/main" val="946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162</a:t>
            </a:fld>
            <a:endParaRPr lang="zh-CN" altLang="en-US"/>
          </a:p>
        </p:txBody>
      </p:sp>
    </p:spTree>
    <p:extLst>
      <p:ext uri="{BB962C8B-B14F-4D97-AF65-F5344CB8AC3E}">
        <p14:creationId xmlns:p14="http://schemas.microsoft.com/office/powerpoint/2010/main" val="32655647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163</a:t>
            </a:fld>
            <a:endParaRPr lang="zh-CN" altLang="en-US"/>
          </a:p>
        </p:txBody>
      </p:sp>
    </p:spTree>
    <p:extLst>
      <p:ext uri="{BB962C8B-B14F-4D97-AF65-F5344CB8AC3E}">
        <p14:creationId xmlns:p14="http://schemas.microsoft.com/office/powerpoint/2010/main" val="2343659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164</a:t>
            </a:fld>
            <a:endParaRPr lang="zh-CN" altLang="en-US"/>
          </a:p>
        </p:txBody>
      </p:sp>
    </p:spTree>
    <p:extLst>
      <p:ext uri="{BB962C8B-B14F-4D97-AF65-F5344CB8AC3E}">
        <p14:creationId xmlns:p14="http://schemas.microsoft.com/office/powerpoint/2010/main" val="2461805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165</a:t>
            </a:fld>
            <a:endParaRPr lang="zh-CN" altLang="en-US"/>
          </a:p>
        </p:txBody>
      </p:sp>
    </p:spTree>
    <p:extLst>
      <p:ext uri="{BB962C8B-B14F-4D97-AF65-F5344CB8AC3E}">
        <p14:creationId xmlns:p14="http://schemas.microsoft.com/office/powerpoint/2010/main" val="2597633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166</a:t>
            </a:fld>
            <a:endParaRPr lang="zh-CN" altLang="en-US"/>
          </a:p>
        </p:txBody>
      </p:sp>
    </p:spTree>
    <p:extLst>
      <p:ext uri="{BB962C8B-B14F-4D97-AF65-F5344CB8AC3E}">
        <p14:creationId xmlns:p14="http://schemas.microsoft.com/office/powerpoint/2010/main" val="6159686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167</a:t>
            </a:fld>
            <a:endParaRPr lang="zh-CN" altLang="en-US"/>
          </a:p>
        </p:txBody>
      </p:sp>
    </p:spTree>
    <p:extLst>
      <p:ext uri="{BB962C8B-B14F-4D97-AF65-F5344CB8AC3E}">
        <p14:creationId xmlns:p14="http://schemas.microsoft.com/office/powerpoint/2010/main" val="28903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024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完成：测试数据一版都是两个算法同时跑</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变异参数自适应</a:t>
            </a:r>
            <a:r>
              <a:rPr lang="zh-CN" altLang="en-US" sz="1600" dirty="0">
                <a:solidFill>
                  <a:prstClr val="black"/>
                </a:solidFill>
                <a:latin typeface="微软雅黑" panose="020B0503020204020204" pitchFamily="34" charset="-122"/>
                <a:ea typeface="微软雅黑" panose="020B0503020204020204" pitchFamily="34" charset="-122"/>
              </a:rPr>
              <a:t>完成：</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score&lt;</a:t>
            </a:r>
            <a:r>
              <a:rPr lang="en-US" altLang="zh-CN" sz="1600" dirty="0" err="1">
                <a:solidFill>
                  <a:prstClr val="black"/>
                </a:solidFill>
                <a:latin typeface="微软雅黑" panose="020B0503020204020204" pitchFamily="34" charset="-122"/>
                <a:ea typeface="微软雅黑" panose="020B0503020204020204" pitchFamily="34" charset="-122"/>
              </a:rPr>
              <a:t>l_thr</a:t>
            </a:r>
            <a:r>
              <a:rPr lang="zh-CN" altLang="en-US" sz="1600" dirty="0">
                <a:solidFill>
                  <a:prstClr val="black"/>
                </a:solidFill>
                <a:latin typeface="微软雅黑" panose="020B0503020204020204" pitchFamily="34" charset="-122"/>
                <a:ea typeface="微软雅黑" panose="020B0503020204020204" pitchFamily="34" charset="-122"/>
              </a:rPr>
              <a:t>，增加变异率与变异步长；</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score&gt;</a:t>
            </a:r>
            <a:r>
              <a:rPr lang="en-US" altLang="zh-CN" sz="1600" dirty="0" err="1">
                <a:solidFill>
                  <a:prstClr val="black"/>
                </a:solidFill>
                <a:latin typeface="微软雅黑" panose="020B0503020204020204" pitchFamily="34" charset="-122"/>
                <a:ea typeface="微软雅黑" panose="020B0503020204020204" pitchFamily="34" charset="-122"/>
              </a:rPr>
              <a:t>h_thr</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score</a:t>
            </a:r>
            <a:r>
              <a:rPr lang="zh-CN" altLang="en-US" sz="1600" dirty="0">
                <a:solidFill>
                  <a:prstClr val="black"/>
                </a:solidFill>
                <a:latin typeface="微软雅黑" panose="020B0503020204020204" pitchFamily="34" charset="-122"/>
                <a:ea typeface="微软雅黑" panose="020B0503020204020204" pitchFamily="34" charset="-122"/>
              </a:rPr>
              <a:t>没有提升则收敛变异率与变异步长</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句子细粒度测试：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100ms</a:t>
            </a:r>
            <a:r>
              <a:rPr lang="zh-CN" altLang="en-US" sz="1600" dirty="0">
                <a:solidFill>
                  <a:prstClr val="black"/>
                </a:solidFill>
                <a:latin typeface="微软雅黑" panose="020B0503020204020204" pitchFamily="34" charset="-122"/>
                <a:ea typeface="微软雅黑" panose="020B0503020204020204" pitchFamily="34" charset="-122"/>
              </a:rPr>
              <a:t>提升到</a:t>
            </a:r>
            <a:r>
              <a:rPr lang="en-US" altLang="zh-CN" sz="1600" dirty="0">
                <a:solidFill>
                  <a:prstClr val="black"/>
                </a:solidFill>
                <a:latin typeface="微软雅黑" panose="020B0503020204020204" pitchFamily="34" charset="-122"/>
                <a:ea typeface="微软雅黑" panose="020B0503020204020204" pitchFamily="34" charset="-122"/>
              </a:rPr>
              <a:t>50ms</a:t>
            </a:r>
            <a:r>
              <a:rPr lang="zh-CN" altLang="en-US" sz="1600" dirty="0">
                <a:solidFill>
                  <a:prstClr val="black"/>
                </a:solidFill>
                <a:latin typeface="微软雅黑" panose="020B0503020204020204" pitchFamily="34" charset="-122"/>
                <a:ea typeface="微软雅黑" panose="020B0503020204020204" pitchFamily="34" charset="-122"/>
              </a:rPr>
              <a:t>，然而</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10ms</a:t>
            </a:r>
            <a:r>
              <a:rPr lang="zh-CN" altLang="en-US" sz="1600" dirty="0">
                <a:solidFill>
                  <a:prstClr val="black"/>
                </a:solidFill>
                <a:latin typeface="微软雅黑" panose="020B0503020204020204" pitchFamily="34" charset="-122"/>
                <a:ea typeface="微软雅黑" panose="020B0503020204020204" pitchFamily="34" charset="-122"/>
              </a:rPr>
              <a:t>的切片有不可听的问题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0.1</a:t>
            </a:r>
            <a:r>
              <a:rPr lang="zh-CN" altLang="en-US" sz="1600" dirty="0">
                <a:solidFill>
                  <a:prstClr val="black"/>
                </a:solidFill>
                <a:latin typeface="微软雅黑" panose="020B0503020204020204" pitchFamily="34" charset="-122"/>
                <a:ea typeface="微软雅黑" panose="020B0503020204020204" pitchFamily="34" charset="-122"/>
              </a:rPr>
              <a:t>测试到</a:t>
            </a:r>
            <a:r>
              <a:rPr lang="en-US" altLang="zh-CN" sz="1600" dirty="0">
                <a:solidFill>
                  <a:prstClr val="black"/>
                </a:solidFill>
                <a:latin typeface="微软雅黑" panose="020B0503020204020204" pitchFamily="34" charset="-122"/>
                <a:ea typeface="微软雅黑" panose="020B0503020204020204" pitchFamily="34" charset="-122"/>
              </a:rPr>
              <a:t>0.05</a:t>
            </a:r>
            <a:r>
              <a:rPr lang="zh-CN" altLang="en-US" sz="1600" dirty="0">
                <a:solidFill>
                  <a:prstClr val="black"/>
                </a:solidFill>
                <a:latin typeface="微软雅黑" panose="020B0503020204020204" pitchFamily="34" charset="-122"/>
                <a:ea typeface="微软雅黑" panose="020B0503020204020204" pitchFamily="34" charset="-122"/>
              </a:rPr>
              <a:t>到</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结果是</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会出更多的结果，并且效率不影响，可听性差不多（现在的程序都是用</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间隔）</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改进</a:t>
            </a:r>
            <a:r>
              <a:rPr lang="en-US" altLang="zh-CN" sz="1600" b="1" dirty="0">
                <a:solidFill>
                  <a:prstClr val="black"/>
                </a:solidFill>
                <a:latin typeface="微软雅黑" panose="020B0503020204020204" pitchFamily="34" charset="-122"/>
                <a:ea typeface="微软雅黑" panose="020B0503020204020204" pitchFamily="34" charset="-122"/>
              </a:rPr>
              <a:t>GA</a:t>
            </a:r>
            <a:r>
              <a:rPr lang="zh-CN" altLang="en-US" sz="1600" b="1" dirty="0">
                <a:solidFill>
                  <a:prstClr val="black"/>
                </a:solidFill>
                <a:latin typeface="微软雅黑" panose="020B0503020204020204" pitchFamily="34" charset="-122"/>
                <a:ea typeface="微软雅黑" panose="020B0503020204020204" pitchFamily="34" charset="-122"/>
              </a:rPr>
              <a:t>算法</a:t>
            </a:r>
            <a:r>
              <a:rPr lang="zh-CN" altLang="en-US" sz="1600" dirty="0">
                <a:solidFill>
                  <a:prstClr val="black"/>
                </a:solidFill>
                <a:latin typeface="微软雅黑" panose="020B0503020204020204" pitchFamily="34" charset="-122"/>
                <a:ea typeface="微软雅黑" panose="020B0503020204020204" pitchFamily="34" charset="-122"/>
              </a:rPr>
              <a:t>：最优父代完全保留（不发生变异）</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程序自动化程度提升（文件自生成等）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en-US" altLang="zh-CN" sz="1600" b="1" i="1" dirty="0">
                <a:solidFill>
                  <a:prstClr val="black"/>
                </a:solidFill>
                <a:latin typeface="微软雅黑" panose="020B0503020204020204" pitchFamily="34" charset="-122"/>
                <a:ea typeface="微软雅黑" panose="020B0503020204020204" pitchFamily="34" charset="-122"/>
              </a:rPr>
              <a:t> Review+</a:t>
            </a:r>
            <a:r>
              <a:rPr lang="zh-CN" altLang="en-US" sz="1600" b="1" i="1" dirty="0">
                <a:solidFill>
                  <a:prstClr val="black"/>
                </a:solidFill>
                <a:latin typeface="微软雅黑" panose="020B0503020204020204" pitchFamily="34" charset="-122"/>
                <a:ea typeface="微软雅黑" panose="020B0503020204020204" pitchFamily="34" charset="-122"/>
              </a:rPr>
              <a:t>改书花了一些时间，但是代码是一直在运行</a:t>
            </a:r>
            <a:endParaRPr lang="en-US" altLang="zh-CN" sz="1600" b="1" i="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1796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text (×)</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373113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旧算法</a:t>
            </a:r>
            <a:r>
              <a:rPr lang="en-US" altLang="zh-CN" sz="1600" b="1" dirty="0">
                <a:solidFill>
                  <a:prstClr val="black"/>
                </a:solidFill>
                <a:latin typeface="微软雅黑" panose="020B0503020204020204" pitchFamily="34" charset="-122"/>
                <a:ea typeface="微软雅黑" panose="020B0503020204020204" pitchFamily="34" charset="-122"/>
              </a:rPr>
              <a:t>1000</a:t>
            </a:r>
            <a:r>
              <a:rPr lang="zh-CN" altLang="en-US" sz="1600" b="1" dirty="0">
                <a:solidFill>
                  <a:prstClr val="black"/>
                </a:solidFill>
                <a:latin typeface="微软雅黑" panose="020B0503020204020204" pitchFamily="34" charset="-122"/>
                <a:ea typeface="微软雅黑" panose="020B0503020204020204" pitchFamily="34" charset="-122"/>
              </a:rPr>
              <a:t>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收敛特性不如新算法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1170519271"/>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connection</a:t>
                      </a:r>
                      <a:endParaRPr lang="zh-CN" altLang="en-US" dirty="0"/>
                    </a:p>
                  </a:txBody>
                  <a:tcPr/>
                </a:tc>
                <a:tc>
                  <a:txBody>
                    <a:bodyPr/>
                    <a:lstStyle/>
                    <a:p>
                      <a:r>
                        <a:rPr lang="en-US" altLang="zh-CN" sz="1800" b="1" kern="1200" dirty="0">
                          <a:solidFill>
                            <a:schemeClr val="lt1"/>
                          </a:solidFill>
                          <a:latin typeface="+mn-lt"/>
                          <a:ea typeface="+mn-ea"/>
                          <a:cs typeface="+mn-cs"/>
                        </a:rPr>
                        <a:t>to take an extra</a:t>
                      </a: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dine</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t>
                      </a:r>
                      <a:r>
                        <a:rPr lang="en-US" altLang="zh-CN" sz="1800" kern="1200" dirty="0" err="1">
                          <a:solidFill>
                            <a:schemeClr val="dk1"/>
                          </a:solidFill>
                          <a:latin typeface="+mn-lt"/>
                          <a:ea typeface="+mn-ea"/>
                          <a:cs typeface="+mn-cs"/>
                        </a:rPr>
                        <a:t>annie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picture</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test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ignition</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take</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go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extra</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2462483354"/>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tear</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convict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went to the next</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went to the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even</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that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the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on</a:t>
                      </a:r>
                      <a:endParaRPr lang="zh-CN" altLang="en-US" dirty="0"/>
                    </a:p>
                  </a:txBody>
                  <a:tcPr/>
                </a:tc>
                <a:extLst>
                  <a:ext uri="{0D108BD9-81ED-4DB2-BD59-A6C34878D82A}">
                    <a16:rowId xmlns:a16="http://schemas.microsoft.com/office/drawing/2014/main" val="2377080804"/>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her</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50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新算法</a:t>
            </a:r>
            <a:r>
              <a:rPr lang="en-US" altLang="zh-CN" sz="1600" b="1" dirty="0">
                <a:solidFill>
                  <a:prstClr val="black"/>
                </a:solidFill>
                <a:latin typeface="微软雅黑" panose="020B0503020204020204" pitchFamily="34" charset="-122"/>
                <a:ea typeface="微软雅黑" panose="020B0503020204020204" pitchFamily="34" charset="-122"/>
              </a:rPr>
              <a:t>300</a:t>
            </a:r>
            <a:r>
              <a:rPr lang="zh-CN" altLang="en-US" sz="1600" b="1" dirty="0">
                <a:solidFill>
                  <a:prstClr val="black"/>
                </a:solidFill>
                <a:latin typeface="微软雅黑" panose="020B0503020204020204" pitchFamily="34" charset="-122"/>
                <a:ea typeface="微软雅黑" panose="020B0503020204020204" pitchFamily="34" charset="-122"/>
              </a:rPr>
              <a:t>代结果</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由于无解，所以无法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zh-CN" altLang="en-US" sz="1600" b="1" dirty="0">
                <a:solidFill>
                  <a:prstClr val="black"/>
                </a:solidFill>
                <a:latin typeface="微软雅黑" panose="020B0503020204020204" pitchFamily="34" charset="-122"/>
                <a:ea typeface="微软雅黑" panose="020B0503020204020204" pitchFamily="34" charset="-122"/>
              </a:rPr>
              <a:t>     评判指标好坏</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单词的无解结果多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a:t>
            </a:r>
            <a:r>
              <a:rPr lang="en-US" altLang="zh-CN" sz="1600" b="1" dirty="0">
                <a:solidFill>
                  <a:prstClr val="black"/>
                </a:solidFill>
                <a:latin typeface="微软雅黑" panose="020B0503020204020204" pitchFamily="34" charset="-122"/>
                <a:ea typeface="微软雅黑" panose="020B0503020204020204" pitchFamily="34" charset="-122"/>
              </a:rPr>
              <a:t>Ture</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ext</a:t>
            </a:r>
            <a:r>
              <a:rPr lang="zh-CN" altLang="en-US" sz="1600" b="1" dirty="0">
                <a:solidFill>
                  <a:prstClr val="black"/>
                </a:solidFill>
                <a:latin typeface="微软雅黑" panose="020B0503020204020204" pitchFamily="34" charset="-122"/>
                <a:ea typeface="微软雅黑" panose="020B0503020204020204" pitchFamily="34" charset="-122"/>
              </a:rPr>
              <a:t>保留</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比较多</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3660068437"/>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picture</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tear</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wataitee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get the next</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a:solidFill>
                            <a:schemeClr val="dk1"/>
                          </a:solidFill>
                          <a:latin typeface="+mn-lt"/>
                          <a:ea typeface="+mn-ea"/>
                          <a:cs typeface="+mn-cs"/>
                        </a:rPr>
                        <a:t>want to get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1383690445"/>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get it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a fiction</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fiction</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176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46297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list——new dataset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9626F317-557A-40D8-A1FB-8CF3E7E5F696}"/>
              </a:ext>
            </a:extLst>
          </p:cNvPr>
          <p:cNvGraphicFramePr>
            <a:graphicFrameLocks noGrp="1"/>
          </p:cNvGraphicFramePr>
          <p:nvPr>
            <p:extLst>
              <p:ext uri="{D42A27DB-BD31-4B8C-83A1-F6EECF244321}">
                <p14:modId xmlns:p14="http://schemas.microsoft.com/office/powerpoint/2010/main" val="2447006639"/>
              </p:ext>
            </p:extLst>
          </p:nvPr>
        </p:nvGraphicFramePr>
        <p:xfrm>
          <a:off x="2251268" y="2157046"/>
          <a:ext cx="8128000" cy="3205219"/>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987362710"/>
                    </a:ext>
                  </a:extLst>
                </a:gridCol>
                <a:gridCol w="4064000">
                  <a:extLst>
                    <a:ext uri="{9D8B030D-6E8A-4147-A177-3AD203B41FA5}">
                      <a16:colId xmlns:a16="http://schemas.microsoft.com/office/drawing/2014/main" val="3100826867"/>
                    </a:ext>
                  </a:extLst>
                </a:gridCol>
              </a:tblGrid>
              <a:tr h="2211698">
                <a:tc>
                  <a:txBody>
                    <a:bodyPr/>
                    <a:lstStyle/>
                    <a:p>
                      <a:pPr algn="ctr" fontAlgn="ctr">
                        <a:lnSpc>
                          <a:spcPct val="150000"/>
                        </a:lnSpc>
                      </a:pPr>
                      <a:r>
                        <a:rPr lang="en-US" sz="1800" b="1" u="none" strike="noStrike" dirty="0">
                          <a:effectLst/>
                        </a:rPr>
                        <a:t>the pencil is on the desk</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I'll pay for this in dollar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dog</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doll</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open the door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582821"/>
                  </a:ext>
                </a:extLst>
              </a:tr>
              <a:tr h="993521">
                <a:tc>
                  <a:txBody>
                    <a:bodyPr/>
                    <a:lstStyle/>
                    <a:p>
                      <a:pPr algn="ctr" fontAlgn="ctr"/>
                      <a:r>
                        <a:rPr lang="en-US" sz="1800" b="1" u="none" strike="noStrike" dirty="0">
                          <a:effectLst/>
                        </a:rPr>
                        <a:t>I tell my </a:t>
                      </a:r>
                      <a:r>
                        <a:rPr lang="en-US" sz="1800" b="1" u="none" strike="noStrike" dirty="0" err="1">
                          <a:effectLst/>
                        </a:rPr>
                        <a:t>ancle</a:t>
                      </a:r>
                      <a:r>
                        <a:rPr lang="en-US" sz="1800" b="1" u="none" strike="noStrike" dirty="0">
                          <a:effectLst/>
                        </a:rPr>
                        <a:t> the </a:t>
                      </a:r>
                      <a:r>
                        <a:rPr lang="en-US" sz="1800" b="1" u="none" strike="noStrike" dirty="0" err="1">
                          <a:effectLst/>
                        </a:rPr>
                        <a:t>nithtmare</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sz="1800" b="1" u="none" strike="noStrike" dirty="0">
                          <a:effectLst/>
                        </a:rPr>
                        <a:t>I tell our secret to the cat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turn on the light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0203498"/>
                  </a:ext>
                </a:extLst>
              </a:tr>
            </a:tbl>
          </a:graphicData>
        </a:graphic>
      </p:graphicFrame>
    </p:spTree>
    <p:extLst>
      <p:ext uri="{BB962C8B-B14F-4D97-AF65-F5344CB8AC3E}">
        <p14:creationId xmlns:p14="http://schemas.microsoft.com/office/powerpoint/2010/main" val="21451630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服务器速度太慢，大规模实验不太现实</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一天最多</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多对一（如何确定</a:t>
            </a:r>
            <a:r>
              <a:rPr lang="en-US" altLang="zh-CN" sz="1600" dirty="0">
                <a:latin typeface="微软雅黑" panose="020B0503020204020204" pitchFamily="34" charset="-122"/>
                <a:ea typeface="微软雅黑" panose="020B0503020204020204" pitchFamily="34" charset="-122"/>
              </a:rPr>
              <a:t>origin</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14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51739</TotalTime>
  <Words>8245</Words>
  <Application>Microsoft Office PowerPoint</Application>
  <PresentationFormat>宽屏</PresentationFormat>
  <Paragraphs>1075</Paragraphs>
  <Slides>167</Slides>
  <Notes>159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167</vt:i4>
      </vt:variant>
    </vt:vector>
  </HeadingPairs>
  <TitlesOfParts>
    <vt:vector size="178" baseType="lpstr">
      <vt:lpstr>Arial Unicode MS</vt:lpstr>
      <vt:lpstr>NimbusRomNo9L</vt:lpstr>
      <vt:lpstr>等线</vt:lpstr>
      <vt:lpstr>华文细黑</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91468</cp:lastModifiedBy>
  <cp:revision>338</cp:revision>
  <cp:lastPrinted>2017-06-19T10:44:09Z</cp:lastPrinted>
  <dcterms:created xsi:type="dcterms:W3CDTF">2016-06-07T03:07:16Z</dcterms:created>
  <dcterms:modified xsi:type="dcterms:W3CDTF">2020-07-15T08:01:09Z</dcterms:modified>
</cp:coreProperties>
</file>